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_rels/drawing1.xml.rels" ContentType="application/vnd.openxmlformats-package.relationships+xml"/>
  <Override PartName="/ppt/diagrams/_rels/data1.xml.rels" ContentType="application/vnd.openxmlformats-package.relationships+xml"/>
  <Override PartName="/ppt/diagrams/drawing1.xml" ContentType="application/vnd.ms-office.drawingml.diagramDrawing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OOXDiagramDrawingRels1_2.png" ContentType="image/png"/>
  <Override PartName="/ppt/media/OOXDiagramDrawingRels1_1.svg" ContentType="image/svg"/>
  <Override PartName="/ppt/media/OOXDiagramDrawingRels1_0.png" ContentType="image/png"/>
  <Override PartName="/ppt/media/OOXDiagramDataRels1_5.svg" ContentType="image/svg"/>
  <Override PartName="/ppt/media/image5.png" ContentType="image/png"/>
  <Override PartName="/ppt/media/OOXDiagramDrawingRels1_4.png" ContentType="image/png"/>
  <Override PartName="/ppt/media/OOXDiagramDrawingRels1_3.svg" ContentType="image/svg"/>
  <Override PartName="/ppt/media/media1.mp4" ContentType="video/mp4"/>
  <Override PartName="/ppt/media/image3.png" ContentType="image/png"/>
  <Override PartName="/ppt/media/OOXDiagramDrawingRels1_5.svg" ContentType="image/svg"/>
  <Override PartName="/ppt/media/OOXDiagramDataRels1_3.svg" ContentType="image/svg"/>
  <Override PartName="/ppt/media/OOXDiagramDataRels1_0.png" ContentType="image/png"/>
  <Override PartName="/ppt/media/image4.jpeg" ContentType="image/jpeg"/>
  <Override PartName="/ppt/media/image2.png" ContentType="image/png"/>
  <Override PartName="/ppt/media/OOXDiagramDataRels1_1.svg" ContentType="image/svg"/>
  <Override PartName="/ppt/media/OOXDiagramDataRels1_4.png" ContentType="image/png"/>
  <Override PartName="/ppt/media/OOXDiagramDataRels1_2.png" ContentType="image/png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2" Type="http://schemas.openxmlformats.org/officeDocument/2006/relationships/image" Target="../media/OOXDiagramDataRels1_1.svg"/><Relationship Id="rId3" Type="http://schemas.openxmlformats.org/officeDocument/2006/relationships/image" Target="../media/OOXDiagramDataRels1_2.png"/><Relationship Id="rId4" Type="http://schemas.openxmlformats.org/officeDocument/2006/relationships/image" Target="../media/OOXDiagramDataRels1_3.svg"/><Relationship Id="rId5" Type="http://schemas.openxmlformats.org/officeDocument/2006/relationships/image" Target="../media/OOXDiagramDataRels1_4.png"/><Relationship Id="rId6" Type="http://schemas.openxmlformats.org/officeDocument/2006/relationships/image" Target="../media/OOXDiagramDataRels1_5.sv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2" Type="http://schemas.openxmlformats.org/officeDocument/2006/relationships/image" Target="../media/OOXDiagramDrawingRels1_1.svg"/><Relationship Id="rId3" Type="http://schemas.openxmlformats.org/officeDocument/2006/relationships/image" Target="../media/OOXDiagramDrawingRels1_2.png"/><Relationship Id="rId4" Type="http://schemas.openxmlformats.org/officeDocument/2006/relationships/image" Target="../media/OOXDiagramDrawingRels1_3.svg"/><Relationship Id="rId5" Type="http://schemas.openxmlformats.org/officeDocument/2006/relationships/image" Target="../media/OOXDiagramDrawingRels1_4.png"/><Relationship Id="rId6" Type="http://schemas.openxmlformats.org/officeDocument/2006/relationships/image" Target="../media/OOXDiagramDrawingRels1_5.sv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A00E59-DC99-4E14-A9F6-B1D46EE6DF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CA054E-2727-4FCD-A4B7-2C30F8C5044C}">
      <dgm:prSet/>
      <dgm:spPr/>
      <dgm:t>
        <a:bodyPr/>
        <a:lstStyle/>
        <a:p>
          <a:r>
            <a:rPr lang="en-US" dirty="0"/>
            <a:t>Creating and remembering many long, complex and unique passwords can be difficult.</a:t>
          </a:r>
        </a:p>
      </dgm:t>
    </dgm:pt>
    <dgm:pt modelId="{EC029546-6F83-496B-BF31-4599E62687D3}" type="parTrans" cxnId="{D1542358-1710-45EF-8667-1C0D4C551B74}">
      <dgm:prSet/>
      <dgm:spPr/>
      <dgm:t>
        <a:bodyPr/>
        <a:lstStyle/>
        <a:p>
          <a:endParaRPr lang="en-US"/>
        </a:p>
      </dgm:t>
    </dgm:pt>
    <dgm:pt modelId="{D83185C3-00CD-42F8-B175-943E10764C39}" type="sibTrans" cxnId="{D1542358-1710-45EF-8667-1C0D4C551B74}">
      <dgm:prSet/>
      <dgm:spPr/>
      <dgm:t>
        <a:bodyPr/>
        <a:lstStyle/>
        <a:p>
          <a:endParaRPr lang="en-US"/>
        </a:p>
      </dgm:t>
    </dgm:pt>
    <dgm:pt modelId="{AE5B4DCF-DFDB-4F78-A95E-C92D801A7A8A}">
      <dgm:prSet/>
      <dgm:spPr/>
      <dgm:t>
        <a:bodyPr/>
        <a:lstStyle/>
        <a:p>
          <a:pPr rtl="0"/>
          <a:r>
            <a:rPr lang="en-US" dirty="0"/>
            <a:t>Many people still </a:t>
          </a:r>
          <a:r>
            <a:rPr lang="en-US" dirty="0">
              <a:latin typeface="Avenir Next LT Pro"/>
            </a:rPr>
            <a:t>see the </a:t>
          </a:r>
          <a:r>
            <a:rPr lang="en-US" dirty="0"/>
            <a:t>use </a:t>
          </a:r>
          <a:r>
            <a:rPr lang="en-US" dirty="0">
              <a:latin typeface="Avenir Next LT Pro"/>
            </a:rPr>
            <a:t>of password managers and MFA as an obstacle, rather than tools to improve security.</a:t>
          </a:r>
          <a:endParaRPr lang="en-US" dirty="0"/>
        </a:p>
      </dgm:t>
    </dgm:pt>
    <dgm:pt modelId="{1D61299F-78B8-4E30-8B05-59163D1B273F}" type="parTrans" cxnId="{A0E64574-2294-497B-BDE8-951ECCF6E752}">
      <dgm:prSet/>
      <dgm:spPr/>
      <dgm:t>
        <a:bodyPr/>
        <a:lstStyle/>
        <a:p>
          <a:endParaRPr lang="en-US"/>
        </a:p>
      </dgm:t>
    </dgm:pt>
    <dgm:pt modelId="{99623F8E-660E-4CDE-B5CD-4EECBB1E2C21}" type="sibTrans" cxnId="{A0E64574-2294-497B-BDE8-951ECCF6E752}">
      <dgm:prSet/>
      <dgm:spPr/>
      <dgm:t>
        <a:bodyPr/>
        <a:lstStyle/>
        <a:p>
          <a:endParaRPr lang="en-US"/>
        </a:p>
      </dgm:t>
    </dgm:pt>
    <dgm:pt modelId="{3449A261-BA12-47D2-9EF0-BF199206C8E8}">
      <dgm:prSet/>
      <dgm:spPr/>
      <dgm:t>
        <a:bodyPr/>
        <a:lstStyle/>
        <a:p>
          <a:pPr rtl="0"/>
          <a:r>
            <a:rPr lang="en-US" dirty="0"/>
            <a:t>To </a:t>
          </a:r>
          <a:r>
            <a:rPr lang="en-US" dirty="0">
              <a:latin typeface="Avenir Next LT Pro"/>
            </a:rPr>
            <a:t>save time</a:t>
          </a:r>
          <a:r>
            <a:rPr lang="en-US" dirty="0"/>
            <a:t> when logging in online, many people will let their browsers save their credentials for them</a:t>
          </a:r>
          <a:r>
            <a:rPr lang="en-US" dirty="0">
              <a:latin typeface="Avenir Next LT Pro"/>
            </a:rPr>
            <a:t>.</a:t>
          </a:r>
          <a:endParaRPr lang="en-US" dirty="0"/>
        </a:p>
      </dgm:t>
    </dgm:pt>
    <dgm:pt modelId="{C1A6E6C6-C400-46F8-94ED-04217421381F}" type="parTrans" cxnId="{2B25D763-A4AC-40AC-A411-006E8EC353C6}">
      <dgm:prSet/>
      <dgm:spPr/>
      <dgm:t>
        <a:bodyPr/>
        <a:lstStyle/>
        <a:p>
          <a:endParaRPr lang="en-US"/>
        </a:p>
      </dgm:t>
    </dgm:pt>
    <dgm:pt modelId="{8DBDE241-29F8-487B-B792-21D27FC6EBFC}" type="sibTrans" cxnId="{2B25D763-A4AC-40AC-A411-006E8EC353C6}">
      <dgm:prSet/>
      <dgm:spPr/>
      <dgm:t>
        <a:bodyPr/>
        <a:lstStyle/>
        <a:p>
          <a:endParaRPr lang="en-US"/>
        </a:p>
      </dgm:t>
    </dgm:pt>
    <dgm:pt modelId="{F0AA3846-E364-495E-9A75-996635F6D3F2}" type="pres">
      <dgm:prSet presAssocID="{65A00E59-DC99-4E14-A9F6-B1D46EE6DF8C}" presName="root" presStyleCnt="0">
        <dgm:presLayoutVars>
          <dgm:dir/>
          <dgm:resizeHandles val="exact"/>
        </dgm:presLayoutVars>
      </dgm:prSet>
      <dgm:spPr/>
    </dgm:pt>
    <dgm:pt modelId="{3580D629-F38E-4282-A4ED-A94B7996EC5A}" type="pres">
      <dgm:prSet presAssocID="{FCCA054E-2727-4FCD-A4B7-2C30F8C5044C}" presName="compNode" presStyleCnt="0"/>
      <dgm:spPr/>
    </dgm:pt>
    <dgm:pt modelId="{2280A1F8-4B24-4BD3-B1DA-6B820D3BD638}" type="pres">
      <dgm:prSet presAssocID="{FCCA054E-2727-4FCD-A4B7-2C30F8C5044C}" presName="bgRect" presStyleLbl="bgShp" presStyleIdx="0" presStyleCnt="3"/>
      <dgm:spPr/>
    </dgm:pt>
    <dgm:pt modelId="{3F95224C-522C-4FE0-BD2B-574E8C5DCC8B}" type="pres">
      <dgm:prSet presAssocID="{FCCA054E-2727-4FCD-A4B7-2C30F8C504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5512D5A-B5BE-42A7-8C4F-8C8744EF611F}" type="pres">
      <dgm:prSet presAssocID="{FCCA054E-2727-4FCD-A4B7-2C30F8C5044C}" presName="spaceRect" presStyleCnt="0"/>
      <dgm:spPr/>
    </dgm:pt>
    <dgm:pt modelId="{09A06E4C-63DE-45A2-8EC3-170538E15911}" type="pres">
      <dgm:prSet presAssocID="{FCCA054E-2727-4FCD-A4B7-2C30F8C5044C}" presName="parTx" presStyleLbl="revTx" presStyleIdx="0" presStyleCnt="3">
        <dgm:presLayoutVars>
          <dgm:chMax val="0"/>
          <dgm:chPref val="0"/>
        </dgm:presLayoutVars>
      </dgm:prSet>
      <dgm:spPr/>
    </dgm:pt>
    <dgm:pt modelId="{EEEDFB75-84BA-4CE8-B8F1-1877CE6118A6}" type="pres">
      <dgm:prSet presAssocID="{D83185C3-00CD-42F8-B175-943E10764C39}" presName="sibTrans" presStyleCnt="0"/>
      <dgm:spPr/>
    </dgm:pt>
    <dgm:pt modelId="{AF226FFF-DE2A-41B7-BAB8-1364084C8663}" type="pres">
      <dgm:prSet presAssocID="{AE5B4DCF-DFDB-4F78-A95E-C92D801A7A8A}" presName="compNode" presStyleCnt="0"/>
      <dgm:spPr/>
    </dgm:pt>
    <dgm:pt modelId="{05EB2E07-04D1-414D-A1ED-B6B9EE774723}" type="pres">
      <dgm:prSet presAssocID="{AE5B4DCF-DFDB-4F78-A95E-C92D801A7A8A}" presName="bgRect" presStyleLbl="bgShp" presStyleIdx="1" presStyleCnt="3"/>
      <dgm:spPr/>
    </dgm:pt>
    <dgm:pt modelId="{D2D86EFC-F927-4F91-AD2F-7B2F8F89A44B}" type="pres">
      <dgm:prSet presAssocID="{AE5B4DCF-DFDB-4F78-A95E-C92D801A7A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B7F3934F-226D-4FBB-8013-19CA51A05374}" type="pres">
      <dgm:prSet presAssocID="{AE5B4DCF-DFDB-4F78-A95E-C92D801A7A8A}" presName="spaceRect" presStyleCnt="0"/>
      <dgm:spPr/>
    </dgm:pt>
    <dgm:pt modelId="{3ACC1FC0-708D-4CC7-9ED2-6119A0744DFE}" type="pres">
      <dgm:prSet presAssocID="{AE5B4DCF-DFDB-4F78-A95E-C92D801A7A8A}" presName="parTx" presStyleLbl="revTx" presStyleIdx="1" presStyleCnt="3">
        <dgm:presLayoutVars>
          <dgm:chMax val="0"/>
          <dgm:chPref val="0"/>
        </dgm:presLayoutVars>
      </dgm:prSet>
      <dgm:spPr/>
    </dgm:pt>
    <dgm:pt modelId="{71419A3B-0E2B-4A00-94D4-A20AC86DED18}" type="pres">
      <dgm:prSet presAssocID="{99623F8E-660E-4CDE-B5CD-4EECBB1E2C21}" presName="sibTrans" presStyleCnt="0"/>
      <dgm:spPr/>
    </dgm:pt>
    <dgm:pt modelId="{B1D77725-05D0-4CB8-AAD7-550DCF143704}" type="pres">
      <dgm:prSet presAssocID="{3449A261-BA12-47D2-9EF0-BF199206C8E8}" presName="compNode" presStyleCnt="0"/>
      <dgm:spPr/>
    </dgm:pt>
    <dgm:pt modelId="{B0691DB7-E1AE-40A1-892A-CF4E688DF853}" type="pres">
      <dgm:prSet presAssocID="{3449A261-BA12-47D2-9EF0-BF199206C8E8}" presName="bgRect" presStyleLbl="bgShp" presStyleIdx="2" presStyleCnt="3"/>
      <dgm:spPr/>
    </dgm:pt>
    <dgm:pt modelId="{35610692-99A5-4A18-8EAF-8D691C050504}" type="pres">
      <dgm:prSet presAssocID="{3449A261-BA12-47D2-9EF0-BF199206C8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4C065D09-613D-4F93-B082-A87E11806BA5}" type="pres">
      <dgm:prSet presAssocID="{3449A261-BA12-47D2-9EF0-BF199206C8E8}" presName="spaceRect" presStyleCnt="0"/>
      <dgm:spPr/>
    </dgm:pt>
    <dgm:pt modelId="{29FE7E97-6922-48BE-95F7-300454006389}" type="pres">
      <dgm:prSet presAssocID="{3449A261-BA12-47D2-9EF0-BF199206C8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98DA12B-36C5-412A-BA57-3EEDCF75F147}" type="presOf" srcId="{65A00E59-DC99-4E14-A9F6-B1D46EE6DF8C}" destId="{F0AA3846-E364-495E-9A75-996635F6D3F2}" srcOrd="0" destOrd="0" presId="urn:microsoft.com/office/officeart/2018/2/layout/IconVerticalSolidList"/>
    <dgm:cxn modelId="{D5AE2332-CD5D-4A91-AEE1-F8F23E61DA1C}" type="presOf" srcId="{FCCA054E-2727-4FCD-A4B7-2C30F8C5044C}" destId="{09A06E4C-63DE-45A2-8EC3-170538E15911}" srcOrd="0" destOrd="0" presId="urn:microsoft.com/office/officeart/2018/2/layout/IconVerticalSolidList"/>
    <dgm:cxn modelId="{2B25D763-A4AC-40AC-A411-006E8EC353C6}" srcId="{65A00E59-DC99-4E14-A9F6-B1D46EE6DF8C}" destId="{3449A261-BA12-47D2-9EF0-BF199206C8E8}" srcOrd="2" destOrd="0" parTransId="{C1A6E6C6-C400-46F8-94ED-04217421381F}" sibTransId="{8DBDE241-29F8-487B-B792-21D27FC6EBFC}"/>
    <dgm:cxn modelId="{A5F2C36A-BF3D-4F7C-B856-9C5D415D5657}" type="presOf" srcId="{3449A261-BA12-47D2-9EF0-BF199206C8E8}" destId="{29FE7E97-6922-48BE-95F7-300454006389}" srcOrd="0" destOrd="0" presId="urn:microsoft.com/office/officeart/2018/2/layout/IconVerticalSolidList"/>
    <dgm:cxn modelId="{A0E64574-2294-497B-BDE8-951ECCF6E752}" srcId="{65A00E59-DC99-4E14-A9F6-B1D46EE6DF8C}" destId="{AE5B4DCF-DFDB-4F78-A95E-C92D801A7A8A}" srcOrd="1" destOrd="0" parTransId="{1D61299F-78B8-4E30-8B05-59163D1B273F}" sibTransId="{99623F8E-660E-4CDE-B5CD-4EECBB1E2C21}"/>
    <dgm:cxn modelId="{D1542358-1710-45EF-8667-1C0D4C551B74}" srcId="{65A00E59-DC99-4E14-A9F6-B1D46EE6DF8C}" destId="{FCCA054E-2727-4FCD-A4B7-2C30F8C5044C}" srcOrd="0" destOrd="0" parTransId="{EC029546-6F83-496B-BF31-4599E62687D3}" sibTransId="{D83185C3-00CD-42F8-B175-943E10764C39}"/>
    <dgm:cxn modelId="{12F3D5AD-532E-4475-894F-C34BF38D9FE6}" type="presOf" srcId="{AE5B4DCF-DFDB-4F78-A95E-C92D801A7A8A}" destId="{3ACC1FC0-708D-4CC7-9ED2-6119A0744DFE}" srcOrd="0" destOrd="0" presId="urn:microsoft.com/office/officeart/2018/2/layout/IconVerticalSolidList"/>
    <dgm:cxn modelId="{3D61723B-0FDA-46BC-BECD-0367D4CBF519}" type="presParOf" srcId="{F0AA3846-E364-495E-9A75-996635F6D3F2}" destId="{3580D629-F38E-4282-A4ED-A94B7996EC5A}" srcOrd="0" destOrd="0" presId="urn:microsoft.com/office/officeart/2018/2/layout/IconVerticalSolidList"/>
    <dgm:cxn modelId="{AC11EC9F-EB77-4334-A0CE-165288231403}" type="presParOf" srcId="{3580D629-F38E-4282-A4ED-A94B7996EC5A}" destId="{2280A1F8-4B24-4BD3-B1DA-6B820D3BD638}" srcOrd="0" destOrd="0" presId="urn:microsoft.com/office/officeart/2018/2/layout/IconVerticalSolidList"/>
    <dgm:cxn modelId="{4EA13DA9-5FEB-40A0-A4D1-3FAAC08D7BC4}" type="presParOf" srcId="{3580D629-F38E-4282-A4ED-A94B7996EC5A}" destId="{3F95224C-522C-4FE0-BD2B-574E8C5DCC8B}" srcOrd="1" destOrd="0" presId="urn:microsoft.com/office/officeart/2018/2/layout/IconVerticalSolidList"/>
    <dgm:cxn modelId="{1A0C23A9-5CEF-4F99-8AAB-444655967808}" type="presParOf" srcId="{3580D629-F38E-4282-A4ED-A94B7996EC5A}" destId="{F5512D5A-B5BE-42A7-8C4F-8C8744EF611F}" srcOrd="2" destOrd="0" presId="urn:microsoft.com/office/officeart/2018/2/layout/IconVerticalSolidList"/>
    <dgm:cxn modelId="{536E797D-AFF7-4778-A0A2-B293D49A184C}" type="presParOf" srcId="{3580D629-F38E-4282-A4ED-A94B7996EC5A}" destId="{09A06E4C-63DE-45A2-8EC3-170538E15911}" srcOrd="3" destOrd="0" presId="urn:microsoft.com/office/officeart/2018/2/layout/IconVerticalSolidList"/>
    <dgm:cxn modelId="{6909F0EA-D213-419A-9C23-5B45C5196F7B}" type="presParOf" srcId="{F0AA3846-E364-495E-9A75-996635F6D3F2}" destId="{EEEDFB75-84BA-4CE8-B8F1-1877CE6118A6}" srcOrd="1" destOrd="0" presId="urn:microsoft.com/office/officeart/2018/2/layout/IconVerticalSolidList"/>
    <dgm:cxn modelId="{8892EED2-963C-4C67-861D-16B97CB99B74}" type="presParOf" srcId="{F0AA3846-E364-495E-9A75-996635F6D3F2}" destId="{AF226FFF-DE2A-41B7-BAB8-1364084C8663}" srcOrd="2" destOrd="0" presId="urn:microsoft.com/office/officeart/2018/2/layout/IconVerticalSolidList"/>
    <dgm:cxn modelId="{57561824-2D02-4D13-864E-7DD6E9F8FC0F}" type="presParOf" srcId="{AF226FFF-DE2A-41B7-BAB8-1364084C8663}" destId="{05EB2E07-04D1-414D-A1ED-B6B9EE774723}" srcOrd="0" destOrd="0" presId="urn:microsoft.com/office/officeart/2018/2/layout/IconVerticalSolidList"/>
    <dgm:cxn modelId="{A30FCE3D-CA52-4B32-AD73-626BAE06A97B}" type="presParOf" srcId="{AF226FFF-DE2A-41B7-BAB8-1364084C8663}" destId="{D2D86EFC-F927-4F91-AD2F-7B2F8F89A44B}" srcOrd="1" destOrd="0" presId="urn:microsoft.com/office/officeart/2018/2/layout/IconVerticalSolidList"/>
    <dgm:cxn modelId="{387FD0EA-A41F-4FA9-BBA0-3856CFA47463}" type="presParOf" srcId="{AF226FFF-DE2A-41B7-BAB8-1364084C8663}" destId="{B7F3934F-226D-4FBB-8013-19CA51A05374}" srcOrd="2" destOrd="0" presId="urn:microsoft.com/office/officeart/2018/2/layout/IconVerticalSolidList"/>
    <dgm:cxn modelId="{925C85E2-2A24-49A1-B84F-CD111C3DD080}" type="presParOf" srcId="{AF226FFF-DE2A-41B7-BAB8-1364084C8663}" destId="{3ACC1FC0-708D-4CC7-9ED2-6119A0744DFE}" srcOrd="3" destOrd="0" presId="urn:microsoft.com/office/officeart/2018/2/layout/IconVerticalSolidList"/>
    <dgm:cxn modelId="{A81EBCC3-02C7-456E-8F9B-45CE0D606D3F}" type="presParOf" srcId="{F0AA3846-E364-495E-9A75-996635F6D3F2}" destId="{71419A3B-0E2B-4A00-94D4-A20AC86DED18}" srcOrd="3" destOrd="0" presId="urn:microsoft.com/office/officeart/2018/2/layout/IconVerticalSolidList"/>
    <dgm:cxn modelId="{1C34B7F1-0D45-4CDE-AB4D-B74A8DD98651}" type="presParOf" srcId="{F0AA3846-E364-495E-9A75-996635F6D3F2}" destId="{B1D77725-05D0-4CB8-AAD7-550DCF143704}" srcOrd="4" destOrd="0" presId="urn:microsoft.com/office/officeart/2018/2/layout/IconVerticalSolidList"/>
    <dgm:cxn modelId="{68704AAA-F4AA-4348-BE86-84F1DEA82068}" type="presParOf" srcId="{B1D77725-05D0-4CB8-AAD7-550DCF143704}" destId="{B0691DB7-E1AE-40A1-892A-CF4E688DF853}" srcOrd="0" destOrd="0" presId="urn:microsoft.com/office/officeart/2018/2/layout/IconVerticalSolidList"/>
    <dgm:cxn modelId="{ED56A2AA-F5BE-4088-B8FA-ED840C8E4F7A}" type="presParOf" srcId="{B1D77725-05D0-4CB8-AAD7-550DCF143704}" destId="{35610692-99A5-4A18-8EAF-8D691C050504}" srcOrd="1" destOrd="0" presId="urn:microsoft.com/office/officeart/2018/2/layout/IconVerticalSolidList"/>
    <dgm:cxn modelId="{425446C3-7974-48D2-9328-3501CD2B3F65}" type="presParOf" srcId="{B1D77725-05D0-4CB8-AAD7-550DCF143704}" destId="{4C065D09-613D-4F93-B082-A87E11806BA5}" srcOrd="2" destOrd="0" presId="urn:microsoft.com/office/officeart/2018/2/layout/IconVerticalSolidList"/>
    <dgm:cxn modelId="{EC70BD22-B9C1-4868-85DF-8C1B4CFE39AD}" type="presParOf" srcId="{B1D77725-05D0-4CB8-AAD7-550DCF143704}" destId="{29FE7E97-6922-48BE-95F7-3004540063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0A1F8-4B24-4BD3-B1DA-6B820D3BD638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5224C-522C-4FE0-BD2B-574E8C5DCC8B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06E4C-63DE-45A2-8EC3-170538E15911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Creating and remembering many long, complex and unique passwords can be difficult.</a:t>
          </a:r>
        </a:p>
      </dsp:txBody>
      <dsp:txXfrm>
        <a:off x="1900154" y="703"/>
        <a:ext cx="4473659" cy="1645155"/>
      </dsp:txXfrm>
    </dsp:sp>
    <dsp:sp modelId="{05EB2E07-04D1-414D-A1ED-B6B9EE774723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86EFC-F927-4F91-AD2F-7B2F8F89A44B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C1FC0-708D-4CC7-9ED2-6119A0744DFE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Many people still </a:t>
          </a:r>
          <a:r>
            <a:rPr lang="en-US" sz="2300" kern="1200" dirty="0">
              <a:latin typeface="Avenir Next LT Pro"/>
            </a:rPr>
            <a:t>see the </a:t>
          </a:r>
          <a:r>
            <a:rPr lang="en-US" sz="2300" kern="1200" dirty="0"/>
            <a:t>use </a:t>
          </a:r>
          <a:r>
            <a:rPr lang="en-US" sz="2300" kern="1200" dirty="0">
              <a:latin typeface="Avenir Next LT Pro"/>
            </a:rPr>
            <a:t>of password managers and MFA as an obstacle, rather than tools to improve security.</a:t>
          </a:r>
          <a:endParaRPr lang="en-US" sz="2300" kern="1200" dirty="0"/>
        </a:p>
      </dsp:txBody>
      <dsp:txXfrm>
        <a:off x="1900154" y="2057147"/>
        <a:ext cx="4473659" cy="1645155"/>
      </dsp:txXfrm>
    </dsp:sp>
    <dsp:sp modelId="{B0691DB7-E1AE-40A1-892A-CF4E688DF853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10692-99A5-4A18-8EAF-8D691C050504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E7E97-6922-48BE-95F7-300454006389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 </a:t>
          </a:r>
          <a:r>
            <a:rPr lang="en-US" sz="2300" kern="1200" dirty="0">
              <a:latin typeface="Avenir Next LT Pro"/>
            </a:rPr>
            <a:t>save time</a:t>
          </a:r>
          <a:r>
            <a:rPr lang="en-US" sz="2300" kern="1200" dirty="0"/>
            <a:t> when logging in online, many people will let their browsers save their credentials for them</a:t>
          </a:r>
          <a:r>
            <a:rPr lang="en-US" sz="2300" kern="1200" dirty="0">
              <a:latin typeface="Avenir Next LT Pro"/>
            </a:rPr>
            <a:t>.</a:t>
          </a:r>
          <a:endParaRPr lang="en-US" sz="2300" kern="1200" dirty="0"/>
        </a:p>
      </dsp:txBody>
      <dsp:txXfrm>
        <a:off x="1900154" y="4113591"/>
        <a:ext cx="4473659" cy="1645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300560" y="211320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050320" y="211320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550800" y="419184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4300560" y="419184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8050320" y="4191840"/>
            <a:ext cx="357084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550800" y="549360"/>
            <a:ext cx="11091240" cy="617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3979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3979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3400" y="419184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3400" y="2113200"/>
            <a:ext cx="541152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50800" y="4191840"/>
            <a:ext cx="11089800" cy="189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27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359160" y="389880"/>
            <a:ext cx="8281800" cy="295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6400" spc="-1" strike="noStrike">
                <a:solidFill>
                  <a:srgbClr val="ffffff"/>
                </a:solidFill>
                <a:latin typeface="Avenir Next LT Pro"/>
              </a:rPr>
              <a:t>Click to </a:t>
            </a:r>
            <a:r>
              <a:rPr b="0" lang="en-US" sz="6400" spc="-1" strike="noStrike">
                <a:solidFill>
                  <a:srgbClr val="ffffff"/>
                </a:solidFill>
                <a:latin typeface="Avenir Next LT Pro"/>
              </a:rPr>
              <a:t>edit </a:t>
            </a:r>
            <a:r>
              <a:rPr b="0" lang="en-US" sz="6400" spc="-1" strike="noStrike">
                <a:solidFill>
                  <a:srgbClr val="ffffff"/>
                </a:solidFill>
                <a:latin typeface="Avenir Next LT Pro"/>
              </a:rPr>
              <a:t>Master </a:t>
            </a:r>
            <a:r>
              <a:rPr b="0" lang="en-US" sz="6400" spc="-1" strike="noStrike">
                <a:solidFill>
                  <a:srgbClr val="ffffff"/>
                </a:solidFill>
                <a:latin typeface="Avenir Next LT Pro"/>
              </a:rPr>
              <a:t>title </a:t>
            </a:r>
            <a:r>
              <a:rPr b="0" lang="en-US" sz="6400" spc="-1" strike="noStrike">
                <a:solidFill>
                  <a:srgbClr val="ffffff"/>
                </a:solidFill>
                <a:latin typeface="Avenir Next LT Pro"/>
              </a:rPr>
              <a:t>style</a:t>
            </a:r>
            <a:endParaRPr b="0" lang="en-US" sz="64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fld id="{C56F54D6-C137-4DB9-AAE8-0A89B571AB05}" type="datetime">
              <a:rPr b="0" lang="en-US" sz="1000" spc="-1" strike="noStrike">
                <a:solidFill>
                  <a:srgbClr val="ffffff">
                    <a:alpha val="80000"/>
                  </a:srgbClr>
                </a:solidFill>
                <a:latin typeface="Avenir Next LT Pro"/>
              </a:rPr>
              <a:t>4/23/22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>
                    <a:alpha val="80000"/>
                  </a:srgbClr>
                </a:solidFill>
                <a:latin typeface="Avenir Next LT Pro"/>
              </a:rPr>
              <a:t>Sample Footer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53A77209-2F39-40EA-8E3A-0C04AC0204A9}" type="slidenum">
              <a:rPr b="0" lang="en-US" sz="1000" spc="-1" strike="noStrike">
                <a:solidFill>
                  <a:srgbClr val="ffffff">
                    <a:alpha val="80000"/>
                  </a:srgbClr>
                </a:solidFill>
                <a:latin typeface="Avenir Next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" name="Freeform: Shape 18"/>
          <p:cNvSpPr/>
          <p:nvPr/>
        </p:nvSpPr>
        <p:spPr>
          <a:xfrm rot="2700000">
            <a:off x="612360" y="481680"/>
            <a:ext cx="1079640" cy="1262520"/>
          </a:xfrm>
          <a:custGeom>
            <a:avLst/>
            <a:gdLst/>
            <a:ah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 rotWithShape="0">
            <a:gsLst>
              <a:gs pos="0">
                <a:srgbClr val="2d3c4e"/>
              </a:gs>
              <a:gs pos="100000">
                <a:srgbClr val="1d2733"/>
              </a:gs>
            </a:gsLst>
            <a:lin ang="3300000"/>
          </a:gradFill>
          <a:ln>
            <a:noFill/>
          </a:ln>
          <a:effectLst>
            <a:innerShdw blurRad="254000" dir="2700000" dist="1016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Oval 19"/>
          <p:cNvSpPr/>
          <p:nvPr/>
        </p:nvSpPr>
        <p:spPr>
          <a:xfrm rot="8100000">
            <a:off x="627120" y="829080"/>
            <a:ext cx="539640" cy="1079640"/>
          </a:xfrm>
          <a:prstGeom prst="ellipse">
            <a:avLst/>
          </a:prstGeom>
          <a:gradFill rotWithShape="0">
            <a:gsLst>
              <a:gs pos="50000">
                <a:srgbClr val="253141"/>
              </a:gs>
              <a:gs pos="100000">
                <a:srgbClr val="2d3c4e"/>
              </a:gs>
            </a:gsLst>
            <a:lin ang="1350000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Oval 24"/>
          <p:cNvSpPr/>
          <p:nvPr/>
        </p:nvSpPr>
        <p:spPr>
          <a:xfrm>
            <a:off x="1800720" y="2472840"/>
            <a:ext cx="359640" cy="359640"/>
          </a:xfrm>
          <a:prstGeom prst="ellipse">
            <a:avLst/>
          </a:prstGeom>
          <a:gradFill rotWithShape="0">
            <a:gsLst>
              <a:gs pos="0">
                <a:srgbClr val="7691b1"/>
              </a:gs>
              <a:gs pos="100000">
                <a:srgbClr val="1d2733"/>
              </a:gs>
            </a:gsLst>
            <a:lin ang="18900000"/>
          </a:gradFill>
          <a:ln>
            <a:noFill/>
          </a:ln>
          <a:effectLst>
            <a:innerShdw blurRad="127000" dir="2700000" dist="635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33"/>
          <p:cNvGrpSpPr/>
          <p:nvPr/>
        </p:nvGrpSpPr>
        <p:grpSpPr>
          <a:xfrm>
            <a:off x="1292760" y="4299480"/>
            <a:ext cx="2083320" cy="2083320"/>
            <a:chOff x="1292760" y="4299480"/>
            <a:chExt cx="2083320" cy="2083320"/>
          </a:xfrm>
        </p:grpSpPr>
        <p:sp>
          <p:nvSpPr>
            <p:cNvPr id="8" name="Freeform: Shape 34"/>
            <p:cNvSpPr/>
            <p:nvPr/>
          </p:nvSpPr>
          <p:spPr>
            <a:xfrm flipV="1" rot="18900000">
              <a:off x="1455840" y="4933080"/>
              <a:ext cx="1853640" cy="926640"/>
            </a:xfrm>
            <a:custGeom>
              <a:avLst/>
              <a:gdLst/>
              <a:ah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r="16200000" dist="508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Freeform: Shape 35"/>
            <p:cNvSpPr/>
            <p:nvPr/>
          </p:nvSpPr>
          <p:spPr>
            <a:xfrm flipV="1" rot="18900000">
              <a:off x="1407240" y="4794120"/>
              <a:ext cx="1853640" cy="1092600"/>
            </a:xfrm>
            <a:custGeom>
              <a:avLst/>
              <a:gdLst/>
              <a:ah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44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Oval 36"/>
            <p:cNvSpPr/>
            <p:nvPr/>
          </p:nvSpPr>
          <p:spPr>
            <a:xfrm flipV="1" rot="13500000">
              <a:off x="2491200" y="4344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Oval 37"/>
            <p:cNvSpPr/>
            <p:nvPr/>
          </p:nvSpPr>
          <p:spPr>
            <a:xfrm flipV="1" rot="13500000">
              <a:off x="1510200" y="5325120"/>
              <a:ext cx="106560" cy="4662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Click to edit the outline text format</a:t>
            </a:r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Second Outline Level</a:t>
            </a:r>
            <a:endParaRPr b="0" lang="en-US" sz="16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Third Outline Level</a:t>
            </a:r>
            <a:endParaRPr b="0" lang="en-US" sz="16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Fourth Outline Level</a:t>
            </a:r>
            <a:endParaRPr b="0" lang="en-US" sz="16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Fifth Outline Level</a:t>
            </a:r>
            <a:endParaRPr b="0" lang="en-US" sz="20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Sixth Outline Level</a:t>
            </a:r>
            <a:endParaRPr b="0" lang="en-US" sz="20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Seventh Outline Level</a:t>
            </a:r>
            <a:endParaRPr b="0" lang="en-US" sz="20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27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1"/>
          <p:cNvGrpSpPr/>
          <p:nvPr/>
        </p:nvGrpSpPr>
        <p:grpSpPr>
          <a:xfrm>
            <a:off x="363960" y="5322600"/>
            <a:ext cx="1029960" cy="1029600"/>
            <a:chOff x="363960" y="5322600"/>
            <a:chExt cx="1029960" cy="1029600"/>
          </a:xfrm>
        </p:grpSpPr>
        <p:sp>
          <p:nvSpPr>
            <p:cNvPr id="50" name="Freeform: Shape 12"/>
            <p:cNvSpPr/>
            <p:nvPr/>
          </p:nvSpPr>
          <p:spPr>
            <a:xfrm flipH="1" flipV="1" rot="2700000">
              <a:off x="391320" y="5628600"/>
              <a:ext cx="926640" cy="462960"/>
            </a:xfrm>
            <a:custGeom>
              <a:avLst/>
              <a:gdLst/>
              <a:ah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r="13500000" dist="508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Oval 13"/>
            <p:cNvSpPr/>
            <p:nvPr/>
          </p:nvSpPr>
          <p:spPr>
            <a:xfrm flipH="1" flipV="1" rot="8100000">
              <a:off x="1238760" y="582552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Oval 14"/>
            <p:cNvSpPr/>
            <p:nvPr/>
          </p:nvSpPr>
          <p:spPr>
            <a:xfrm flipH="1" flipV="1" rot="8100000">
              <a:off x="748080" y="5334840"/>
              <a:ext cx="53280" cy="23292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Freeform: Shape 15"/>
            <p:cNvSpPr/>
            <p:nvPr/>
          </p:nvSpPr>
          <p:spPr>
            <a:xfrm flipH="1" flipV="1" rot="2700000">
              <a:off x="415440" y="5572440"/>
              <a:ext cx="926640" cy="529560"/>
            </a:xfrm>
            <a:custGeom>
              <a:avLst/>
              <a:gdLst/>
              <a:ahLst/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52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50800" y="549360"/>
            <a:ext cx="11091240" cy="133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Avenir Next LT Pro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50800" y="2113200"/>
            <a:ext cx="11089800" cy="3979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28600" indent="-228240">
              <a:lnSpc>
                <a:spcPct val="11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Click to edit Master text styles</a:t>
            </a:r>
            <a:endParaRPr b="0" lang="en-US" sz="24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lvl="1" marL="685800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Second level</a:t>
            </a:r>
            <a:endParaRPr b="0" lang="en-US" sz="16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lvl="2" marL="1143000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Third level</a:t>
            </a:r>
            <a:endParaRPr b="0" lang="en-US" sz="16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lvl="3" marL="1600200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Fourth level</a:t>
            </a:r>
            <a:endParaRPr b="0" lang="en-US" sz="16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lvl="4" marL="2057400" indent="-228240">
              <a:lnSpc>
                <a:spcPct val="110000"/>
              </a:lnSpc>
              <a:spcBef>
                <a:spcPts val="499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Fifth level</a:t>
            </a:r>
            <a:endParaRPr b="0" lang="en-US" sz="16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dt"/>
          </p:nvPr>
        </p:nvSpPr>
        <p:spPr>
          <a:xfrm>
            <a:off x="550800" y="6507360"/>
            <a:ext cx="2628720" cy="15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fld id="{0C436B35-3FE8-48A6-911C-2532AAB066C6}" type="datetime">
              <a:rPr b="0" lang="en-US" sz="1000" spc="-1" strike="noStrike">
                <a:solidFill>
                  <a:srgbClr val="ffffff">
                    <a:alpha val="80000"/>
                  </a:srgbClr>
                </a:solidFill>
                <a:latin typeface="Avenir Next LT Pro"/>
              </a:rPr>
              <a:t>4/23/22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ftr"/>
          </p:nvPr>
        </p:nvSpPr>
        <p:spPr>
          <a:xfrm>
            <a:off x="3359160" y="6507360"/>
            <a:ext cx="6378840" cy="15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>
                    <a:alpha val="80000"/>
                  </a:srgbClr>
                </a:solidFill>
                <a:latin typeface="Avenir Next LT Pro"/>
              </a:rPr>
              <a:t>Sample Footer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sldNum"/>
          </p:nvPr>
        </p:nvSpPr>
        <p:spPr>
          <a:xfrm>
            <a:off x="9948960" y="6507360"/>
            <a:ext cx="1692000" cy="15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F2F4A9E2-FE8A-4228-8FA3-20B9B7F9FF16}" type="slidenum">
              <a:rPr b="0" lang="en-US" sz="1000" spc="-1" strike="noStrike">
                <a:solidFill>
                  <a:srgbClr val="ffffff">
                    <a:alpha val="80000"/>
                  </a:srgbClr>
                </a:solidFill>
                <a:latin typeface="Avenir Next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27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97" name="Rectangle 10"/>
          <p:cNvSpPr/>
          <p:nvPr/>
        </p:nvSpPr>
        <p:spPr>
          <a:xfrm>
            <a:off x="0" y="0"/>
            <a:ext cx="474300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itle 1"/>
          <p:cNvSpPr txBox="1"/>
          <p:nvPr/>
        </p:nvSpPr>
        <p:spPr>
          <a:xfrm>
            <a:off x="550800" y="1051560"/>
            <a:ext cx="3565080" cy="23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Avenir Next LT Pro"/>
              </a:rPr>
              <a:t>password_checker.c</a:t>
            </a:r>
            <a:endParaRPr b="0" lang="en-US" sz="30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99" name="Subtitle 2"/>
          <p:cNvSpPr txBox="1"/>
          <p:nvPr/>
        </p:nvSpPr>
        <p:spPr>
          <a:xfrm>
            <a:off x="550800" y="3569040"/>
            <a:ext cx="3565080" cy="17312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0" lang="en-US" sz="17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A quick way to evaluate login credentials saved in the browser.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0" lang="en-US" sz="17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By: Derek Walker</a:t>
            </a:r>
            <a:endParaRPr b="0" lang="en-US" sz="1700" spc="-1" strike="noStrike">
              <a:latin typeface="Arial"/>
            </a:endParaRPr>
          </a:p>
        </p:txBody>
      </p:sp>
      <p:grpSp>
        <p:nvGrpSpPr>
          <p:cNvPr id="100" name="Group 12"/>
          <p:cNvGrpSpPr/>
          <p:nvPr/>
        </p:nvGrpSpPr>
        <p:grpSpPr>
          <a:xfrm>
            <a:off x="325440" y="346320"/>
            <a:ext cx="828360" cy="828000"/>
            <a:chOff x="325440" y="346320"/>
            <a:chExt cx="828360" cy="828000"/>
          </a:xfrm>
        </p:grpSpPr>
        <p:sp>
          <p:nvSpPr>
            <p:cNvPr id="101" name="Freeform: Shape 13"/>
            <p:cNvSpPr/>
            <p:nvPr/>
          </p:nvSpPr>
          <p:spPr>
            <a:xfrm rot="8100000">
              <a:off x="469800" y="444600"/>
              <a:ext cx="539640" cy="631080"/>
            </a:xfrm>
            <a:custGeom>
              <a:avLst/>
              <a:gdLst/>
              <a:ahLst/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 rotWithShape="0">
              <a:gsLst>
                <a:gs pos="0">
                  <a:srgbClr val="2d3c4e"/>
                </a:gs>
                <a:gs pos="100000">
                  <a:srgbClr val="1d2733"/>
                </a:gs>
              </a:gsLst>
              <a:lin ang="8700000"/>
            </a:gradFill>
            <a:ln>
              <a:noFill/>
            </a:ln>
            <a:effectLst>
              <a:innerShdw blurRad="101600" dir="7320000" dist="508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Oval 14"/>
            <p:cNvSpPr/>
            <p:nvPr/>
          </p:nvSpPr>
          <p:spPr>
            <a:xfrm rot="13500000">
              <a:off x="476640" y="362880"/>
              <a:ext cx="269640" cy="53964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Rectangle 16"/>
          <p:cNvSpPr/>
          <p:nvPr/>
        </p:nvSpPr>
        <p:spPr>
          <a:xfrm>
            <a:off x="0" y="5773680"/>
            <a:ext cx="12191760" cy="1083960"/>
          </a:xfrm>
          <a:prstGeom prst="rect">
            <a:avLst/>
          </a:prstGeom>
          <a:gradFill rotWithShape="0">
            <a:gsLst>
              <a:gs pos="0">
                <a:srgbClr val="1d2733">
                  <a:alpha val="0"/>
                </a:srgbClr>
              </a:gs>
              <a:gs pos="100000">
                <a:srgbClr val="1d2733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Oval 18"/>
          <p:cNvSpPr/>
          <p:nvPr/>
        </p:nvSpPr>
        <p:spPr>
          <a:xfrm>
            <a:off x="4121280" y="5433120"/>
            <a:ext cx="359640" cy="359640"/>
          </a:xfrm>
          <a:prstGeom prst="ellipse">
            <a:avLst/>
          </a:prstGeom>
          <a:gradFill rotWithShape="0">
            <a:gsLst>
              <a:gs pos="0">
                <a:srgbClr val="7691b1"/>
              </a:gs>
              <a:gs pos="100000">
                <a:srgbClr val="1d2733"/>
              </a:gs>
            </a:gsLst>
            <a:lin ang="18900000"/>
          </a:gradFill>
          <a:ln>
            <a:noFill/>
          </a:ln>
          <a:effectLst>
            <a:innerShdw blurRad="127000" dir="2700000" dist="635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27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Title 1"/>
          <p:cNvSpPr txBox="1"/>
          <p:nvPr/>
        </p:nvSpPr>
        <p:spPr>
          <a:xfrm>
            <a:off x="550800" y="549360"/>
            <a:ext cx="3565080" cy="19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Avenir Next LT Pro"/>
              </a:rPr>
              <a:t>Password Problems</a:t>
            </a:r>
            <a:endParaRPr b="0" lang="en-US" sz="4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07" name="Content Placeholder 2"/>
          <p:cNvSpPr txBox="1"/>
          <p:nvPr/>
        </p:nvSpPr>
        <p:spPr>
          <a:xfrm>
            <a:off x="550800" y="2678400"/>
            <a:ext cx="3565080" cy="341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Short passwords, while easily remembered, are also easily guessed or "brute-forced" with the aid of software.</a:t>
            </a:r>
            <a:endParaRPr b="0" lang="en-US" sz="16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Old passwords are more likely to have been included in a previous data breach.</a:t>
            </a:r>
            <a:endParaRPr b="0" lang="en-US" sz="16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Routinely creating new, long and complex passwords can be burdensome without a password manager.</a:t>
            </a:r>
            <a:endParaRPr b="0" lang="en-US" sz="16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799"/>
              </a:spcAft>
            </a:pPr>
            <a:endParaRPr b="0" lang="en-US" sz="16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sp>
        <p:nvSpPr>
          <p:cNvPr id="108" name="Picture 4"/>
          <p:cNvSpPr/>
          <p:nvPr/>
        </p:nvSpPr>
        <p:spPr>
          <a:xfrm>
            <a:off x="4550760" y="0"/>
            <a:ext cx="7640640" cy="6857640"/>
          </a:xfrm>
          <a:custGeom>
            <a:avLst/>
            <a:gdLst/>
            <a:ah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Rectangle 10"/>
          <p:cNvSpPr/>
          <p:nvPr/>
        </p:nvSpPr>
        <p:spPr>
          <a:xfrm>
            <a:off x="4550760" y="5773680"/>
            <a:ext cx="7640640" cy="1083960"/>
          </a:xfrm>
          <a:prstGeom prst="rect">
            <a:avLst/>
          </a:prstGeom>
          <a:gradFill rotWithShape="0">
            <a:gsLst>
              <a:gs pos="40000">
                <a:srgbClr val="1d2733">
                  <a:alpha val="0"/>
                </a:srgbClr>
              </a:gs>
              <a:gs pos="100000">
                <a:srgbClr val="1d2733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Picture 5" descr=""/>
          <p:cNvPicPr/>
          <p:nvPr/>
        </p:nvPicPr>
        <p:blipFill>
          <a:blip r:embed="rId2"/>
          <a:stretch/>
        </p:blipFill>
        <p:spPr>
          <a:xfrm>
            <a:off x="4549680" y="2520"/>
            <a:ext cx="7633440" cy="685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27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Title 1"/>
          <p:cNvSpPr txBox="1"/>
          <p:nvPr/>
        </p:nvSpPr>
        <p:spPr>
          <a:xfrm>
            <a:off x="8075520" y="549360"/>
            <a:ext cx="3565080" cy="57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Avenir Next LT Pro"/>
              </a:rPr>
              <a:t>Password Problems (cont.)</a:t>
            </a:r>
            <a:endParaRPr b="0" lang="en-US" sz="4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13" name="Rectangle 10"/>
          <p:cNvSpPr/>
          <p:nvPr/>
        </p:nvSpPr>
        <p:spPr>
          <a:xfrm>
            <a:off x="0" y="0"/>
            <a:ext cx="7640640" cy="685764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630953829"/>
              </p:ext>
            </p:extLst>
          </p:nvPr>
        </p:nvGraphicFramePr>
        <p:xfrm>
          <a:off x="560880" y="549360"/>
          <a:ext cx="6373440" cy="575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/>
          <p:nvPr/>
        </p:nvSpPr>
        <p:spPr>
          <a:xfrm>
            <a:off x="550800" y="549360"/>
            <a:ext cx="11091240" cy="133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9000"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Avenir Next LT Pro"/>
              </a:rPr>
              <a:t>How do I know if my passwords are safe?</a:t>
            </a:r>
            <a:br/>
            <a:r>
              <a:rPr b="0" lang="en-US" sz="4800" spc="-1" strike="noStrike">
                <a:solidFill>
                  <a:srgbClr val="ffffff"/>
                </a:solidFill>
                <a:latin typeface="Avenir Next LT Pro"/>
              </a:rPr>
              <a:t>Using password_checker.c</a:t>
            </a:r>
            <a:endParaRPr b="0" lang="en-US" sz="4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15" name="Content Placeholder 2"/>
          <p:cNvSpPr txBox="1"/>
          <p:nvPr/>
        </p:nvSpPr>
        <p:spPr>
          <a:xfrm>
            <a:off x="550800" y="2113200"/>
            <a:ext cx="11089800" cy="253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pPr marL="228600" indent="-228240">
              <a:lnSpc>
                <a:spcPct val="11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password_checker.c parses the .csv file your browser saves when exporting your saved credentials</a:t>
            </a:r>
            <a:endParaRPr b="0" lang="en-US" sz="18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password_checker.c then compares the saved password against a common wordlist used by attackers called rockyou.txt</a:t>
            </a:r>
            <a:endParaRPr b="0" lang="en-US" sz="18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If your password is too short (less than 16 characters), or has been found in the rockyou list, password_checker.c will notify you what that password was, and to which website it belongs when advising which passwords should be changed.</a:t>
            </a:r>
            <a:endParaRPr b="0" lang="en-US" sz="18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spcAft>
                <a:spcPts val="7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>
                    <a:alpha val="60000"/>
                  </a:srgbClr>
                </a:solidFill>
                <a:latin typeface="Avenir Next LT Pro"/>
              </a:rPr>
              <a:t>password_checker.c then stores all credentials found in the logins.csv file in a sqlite database for further review</a:t>
            </a:r>
            <a:endParaRPr b="0" lang="en-US" sz="1800" spc="-1" strike="noStrike">
              <a:solidFill>
                <a:srgbClr val="ffffff">
                  <a:alpha val="60000"/>
                </a:srgbClr>
              </a:solidFill>
              <a:latin typeface="Avenir Next LT Pro"/>
            </a:endParaRPr>
          </a:p>
        </p:txBody>
      </p:sp>
      <p:pic>
        <p:nvPicPr>
          <p:cNvPr id="116" name="Picture 4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3050640" y="4945680"/>
            <a:ext cx="5690880" cy="153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LibreOffice/7.1.7.2$Linux_X86_64 LibreOffice_project/10$Build-2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2022-04-24T01:18:41Z</dcterms:created>
  <dc:creator/>
  <dc:description/>
  <dc:language>en-US</dc:language>
  <cp:lastModifiedBy/>
  <dcterms:modified xsi:type="dcterms:W3CDTF">2022-04-23T21:19:56Z</dcterms:modified>
  <cp:revision>220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5</vt:i4>
  </property>
</Properties>
</file>